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2"/>
  </p:notesMasterIdLst>
  <p:handoutMasterIdLst>
    <p:handoutMasterId r:id="rId63"/>
  </p:handoutMasterIdLst>
  <p:sldIdLst>
    <p:sldId id="319" r:id="rId5"/>
    <p:sldId id="294" r:id="rId6"/>
    <p:sldId id="461" r:id="rId7"/>
    <p:sldId id="392" r:id="rId8"/>
    <p:sldId id="436" r:id="rId9"/>
    <p:sldId id="397" r:id="rId10"/>
    <p:sldId id="437" r:id="rId11"/>
    <p:sldId id="422" r:id="rId12"/>
    <p:sldId id="395" r:id="rId13"/>
    <p:sldId id="438" r:id="rId14"/>
    <p:sldId id="425" r:id="rId15"/>
    <p:sldId id="426" r:id="rId16"/>
    <p:sldId id="435" r:id="rId17"/>
    <p:sldId id="424" r:id="rId18"/>
    <p:sldId id="450" r:id="rId19"/>
    <p:sldId id="439" r:id="rId20"/>
    <p:sldId id="400" r:id="rId21"/>
    <p:sldId id="401" r:id="rId22"/>
    <p:sldId id="402" r:id="rId23"/>
    <p:sldId id="403" r:id="rId24"/>
    <p:sldId id="449" r:id="rId25"/>
    <p:sldId id="440" r:id="rId26"/>
    <p:sldId id="448" r:id="rId27"/>
    <p:sldId id="404" r:id="rId28"/>
    <p:sldId id="447" r:id="rId29"/>
    <p:sldId id="441" r:id="rId30"/>
    <p:sldId id="407" r:id="rId31"/>
    <p:sldId id="408" r:id="rId32"/>
    <p:sldId id="442" r:id="rId33"/>
    <p:sldId id="417" r:id="rId34"/>
    <p:sldId id="418" r:id="rId35"/>
    <p:sldId id="419" r:id="rId36"/>
    <p:sldId id="460" r:id="rId37"/>
    <p:sldId id="443" r:id="rId38"/>
    <p:sldId id="429" r:id="rId39"/>
    <p:sldId id="451" r:id="rId40"/>
    <p:sldId id="428" r:id="rId41"/>
    <p:sldId id="444" r:id="rId42"/>
    <p:sldId id="412" r:id="rId43"/>
    <p:sldId id="413" r:id="rId44"/>
    <p:sldId id="414" r:id="rId45"/>
    <p:sldId id="430" r:id="rId46"/>
    <p:sldId id="431" r:id="rId47"/>
    <p:sldId id="445" r:id="rId48"/>
    <p:sldId id="420" r:id="rId49"/>
    <p:sldId id="421" r:id="rId50"/>
    <p:sldId id="415" r:id="rId51"/>
    <p:sldId id="416" r:id="rId52"/>
    <p:sldId id="446" r:id="rId53"/>
    <p:sldId id="432" r:id="rId54"/>
    <p:sldId id="454" r:id="rId55"/>
    <p:sldId id="455" r:id="rId56"/>
    <p:sldId id="453" r:id="rId57"/>
    <p:sldId id="291" r:id="rId58"/>
    <p:sldId id="456" r:id="rId59"/>
    <p:sldId id="457" r:id="rId60"/>
    <p:sldId id="458"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294"/>
            <p14:sldId id="461"/>
          </p14:sldIdLst>
        </p14:section>
        <p14:section name="CF Push, bind and scale" id="{195033C3-409C-4B45-9E23-FC14D1CEC4E7}">
          <p14:sldIdLst>
            <p14:sldId id="392"/>
            <p14:sldId id="436"/>
            <p14:sldId id="397"/>
            <p14:sldId id="437"/>
            <p14:sldId id="422"/>
            <p14:sldId id="395"/>
          </p14:sldIdLst>
        </p14:section>
        <p14:section name="CLI, Manifests, API &amp; Apps Mgr." id="{28EED598-9825-A64D-8D42-BDD0D881FCC4}">
          <p14:sldIdLst>
            <p14:sldId id="438"/>
            <p14:sldId id="425"/>
            <p14:sldId id="426"/>
            <p14:sldId id="435"/>
            <p14:sldId id="424"/>
            <p14:sldId id="450"/>
          </p14:sldIdLst>
        </p14:section>
        <p14:section name="Orgs, Spaces, Users and Quotas" id="{438D6809-17C6-0D4E-A441-D728F59F6A60}">
          <p14:sldIdLst>
            <p14:sldId id="439"/>
            <p14:sldId id="400"/>
            <p14:sldId id="401"/>
            <p14:sldId id="402"/>
            <p14:sldId id="403"/>
            <p14:sldId id="449"/>
          </p14:sldIdLst>
        </p14:section>
        <p14:section name="Buildpacks" id="{09D3E7C4-15EA-AF4C-8DF1-052466494C14}">
          <p14:sldIdLst>
            <p14:sldId id="440"/>
            <p14:sldId id="448"/>
            <p14:sldId id="404"/>
            <p14:sldId id="447"/>
          </p14:sldIdLst>
        </p14:section>
        <p14:section name="Logging" id="{E23C4D45-E541-0B41-BDD6-70FB9C92BF5F}">
          <p14:sldIdLst>
            <p14:sldId id="441"/>
            <p14:sldId id="407"/>
            <p14:sldId id="408"/>
          </p14:sldIdLst>
        </p14:section>
        <p14:section name="Auto scaling" id="{8D442CC0-FEF9-0246-B205-86393E9D0953}">
          <p14:sldIdLst>
            <p14:sldId id="442"/>
            <p14:sldId id="417"/>
            <p14:sldId id="418"/>
            <p14:sldId id="419"/>
            <p14:sldId id="460"/>
          </p14:sldIdLst>
        </p14:section>
        <p14:section name="Domains and Routes" id="{40A91E30-BD09-6241-AACB-32502F448C4D}">
          <p14:sldIdLst>
            <p14:sldId id="443"/>
            <p14:sldId id="429"/>
            <p14:sldId id="451"/>
            <p14:sldId id="428"/>
          </p14:sldIdLst>
        </p14:section>
        <p14:section name="Basic Troubleshooting" id="{0D13580C-3CE9-9D45-8E4F-DCC05FCC518A}">
          <p14:sldIdLst>
            <p14:sldId id="444"/>
            <p14:sldId id="412"/>
            <p14:sldId id="413"/>
            <p14:sldId id="414"/>
            <p14:sldId id="430"/>
            <p14:sldId id="431"/>
          </p14:sldIdLst>
        </p14:section>
        <p14:section name="Basic Service Overview" id="{36CA5813-E71E-9E42-B687-9C9176DEC65D}">
          <p14:sldIdLst>
            <p14:sldId id="445"/>
            <p14:sldId id="420"/>
            <p14:sldId id="421"/>
            <p14:sldId id="415"/>
            <p14:sldId id="416"/>
          </p14:sldIdLst>
        </p14:section>
        <p14:section name="Blue/Green upgrades and DB Migrations" id="{0FDDD6FB-16AE-284E-9BE0-E70D0CB1F5D6}">
          <p14:sldIdLst>
            <p14:sldId id="446"/>
            <p14:sldId id="432"/>
            <p14:sldId id="454"/>
            <p14:sldId id="455"/>
            <p14:sldId id="453"/>
          </p14:sldIdLst>
        </p14:section>
        <p14:section name="End" id="{CE84DD7C-ACD5-B043-AFD4-1CA89F58F70A}">
          <p14:sldIdLst>
            <p14:sldId id="291"/>
          </p14:sldIdLst>
        </p14:section>
        <p14:section name="Parking Lot" id="{B2A7A31D-193C-7B4A-B6E8-9F0C941600B1}">
          <p14:sldIdLst>
            <p14:sldId id="456"/>
            <p14:sldId id="457"/>
            <p14:sldId id="45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3"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2" autoAdjust="0"/>
    <p:restoredTop sz="88429" autoAdjust="0"/>
  </p:normalViewPr>
  <p:slideViewPr>
    <p:cSldViewPr snapToGrid="0" snapToObjects="1">
      <p:cViewPr>
        <p:scale>
          <a:sx n="100" d="100"/>
          <a:sy n="100" d="100"/>
        </p:scale>
        <p:origin x="-856" y="-776"/>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idx="3">
    <p:pos x="6000" y="0"/>
    <p:text>Update screenshot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F639CD-02BA-E14F-BB05-54A9501A84F3}" type="datetimeFigureOut">
              <a:rPr lang="en-US" smtClean="0"/>
              <a:t>2/1/16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28319D-B5CF-C34D-B3AB-503185207963}" type="slidenum">
              <a:rPr lang="en-US" smtClean="0"/>
              <a:t>‹#›</a:t>
            </a:fld>
            <a:endParaRPr lang="en-US"/>
          </a:p>
        </p:txBody>
      </p:sp>
    </p:spTree>
    <p:extLst>
      <p:ext uri="{BB962C8B-B14F-4D97-AF65-F5344CB8AC3E}">
        <p14:creationId xmlns:p14="http://schemas.microsoft.com/office/powerpoint/2010/main" val="170086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2/1/16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s://docs.pivotal.io/pivotalcf/devguide/services/migrate-db.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docs.pivotal.io/pivotalcf/devguide/services/migrate-db.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s://docs.pivotal.io/pivotalcf/devguide/services/migrate-db.html"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docs.pivotal.io/pivotalcf/devguide/services/migrate-db.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37</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161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361311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9204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6" r:id="rId23"/>
    <p:sldLayoutId id="2147493487"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App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1176906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07953"/>
            <a:ext cx="9524999" cy="585514"/>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71242"/>
            <a:ext cx="4760251" cy="2974116"/>
          </a:xfrm>
          <a:prstGeom prst="rect">
            <a:avLst/>
          </a:prstGeom>
          <a:noFill/>
          <a:ln>
            <a:noFill/>
          </a:ln>
        </p:spPr>
      </p:pic>
    </p:spTree>
    <p:extLst>
      <p:ext uri="{BB962C8B-B14F-4D97-AF65-F5344CB8AC3E}">
        <p14:creationId xmlns:p14="http://schemas.microsoft.com/office/powerpoint/2010/main" val="10646744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3798299"/>
            <a:ext cx="8744506" cy="1033237"/>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294898" cy="2444705"/>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220030"/>
            <a:ext cx="3687426" cy="2314349"/>
          </a:xfrm>
          <a:prstGeom prst="rect">
            <a:avLst/>
          </a:prstGeom>
        </p:spPr>
      </p:pic>
      <p:cxnSp>
        <p:nvCxnSpPr>
          <p:cNvPr id="7" name="Straight Arrow Connector 6"/>
          <p:cNvCxnSpPr>
            <a:stCxn id="3" idx="3"/>
            <a:endCxn id="4" idx="1"/>
          </p:cNvCxnSpPr>
          <p:nvPr/>
        </p:nvCxnSpPr>
        <p:spPr>
          <a:xfrm>
            <a:off x="3934240" y="2377205"/>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42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74392"/>
            <a:ext cx="4522456" cy="2548929"/>
          </a:xfrm>
          <a:prstGeom prst="rect">
            <a:avLst/>
          </a:prstGeom>
        </p:spPr>
      </p:pic>
    </p:spTree>
    <p:extLst>
      <p:ext uri="{BB962C8B-B14F-4D97-AF65-F5344CB8AC3E}">
        <p14:creationId xmlns:p14="http://schemas.microsoft.com/office/powerpoint/2010/main" val="457890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51" y="1243410"/>
            <a:ext cx="4059097" cy="3220698"/>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Application manifests tells </a:t>
            </a:r>
            <a:r>
              <a:rPr lang="en-US" b="1" i="1" dirty="0" err="1" smtClean="0">
                <a:solidFill>
                  <a:srgbClr val="FFFFFF"/>
                </a:solidFill>
              </a:rPr>
              <a:t>cf</a:t>
            </a:r>
            <a:r>
              <a:rPr lang="en-US" b="1" i="1" dirty="0" smtClean="0">
                <a:solidFill>
                  <a:srgbClr val="FFFFFF"/>
                </a:solidFill>
              </a:rPr>
              <a:t> push</a:t>
            </a:r>
            <a:r>
              <a:rPr lang="en-US" b="1" dirty="0" smtClean="0">
                <a:solidFill>
                  <a:srgbClr val="FFFFFF"/>
                </a:solidFill>
              </a:rPr>
              <a:t> </a:t>
            </a:r>
            <a:r>
              <a:rPr lang="en-US" dirty="0" smtClean="0">
                <a:solidFill>
                  <a:srgbClr val="FFFFFF"/>
                </a:solidFill>
              </a:rPr>
              <a:t>what to do with applications</a:t>
            </a:r>
          </a:p>
          <a:p>
            <a:pPr marL="285750" indent="-285750">
              <a:buFont typeface="Arial"/>
              <a:buChar char="•"/>
            </a:pPr>
            <a:r>
              <a:rPr lang="en-US" dirty="0" smtClean="0">
                <a:solidFill>
                  <a:srgbClr val="FFFFFF"/>
                </a:solidFill>
              </a:rPr>
              <a:t>From how many instances to create and how much memory to use.</a:t>
            </a:r>
          </a:p>
          <a:p>
            <a:pPr marL="285750" indent="-285750">
              <a:buFont typeface="Arial"/>
              <a:buChar char="•"/>
            </a:pPr>
            <a:r>
              <a:rPr lang="en-US" dirty="0" smtClean="0">
                <a:solidFill>
                  <a:srgbClr val="FFFFFF"/>
                </a:solidFill>
              </a:rPr>
              <a:t>Help automate deployment, specially of multiple apps at once</a:t>
            </a:r>
          </a:p>
          <a:p>
            <a:pPr marL="285750" indent="-285750">
              <a:buFont typeface="Arial"/>
              <a:buChar char="•"/>
            </a:pPr>
            <a:r>
              <a:rPr lang="en-US" dirty="0" smtClean="0">
                <a:solidFill>
                  <a:srgbClr val="FFFFFF"/>
                </a:solidFill>
              </a:rPr>
              <a:t>Can list services to be bound to the application</a:t>
            </a:r>
          </a:p>
          <a:p>
            <a:pPr marL="285750" indent="-285750">
              <a:buFont typeface="Arial"/>
              <a:buChar char="•"/>
            </a:pPr>
            <a:endParaRPr lang="en-US" dirty="0">
              <a:solidFill>
                <a:srgbClr val="FFFFFF"/>
              </a:solidFill>
            </a:endParaRPr>
          </a:p>
          <a:p>
            <a:pPr marL="285750" indent="-285750">
              <a:buFont typeface="Arial"/>
              <a:buChar char="•"/>
            </a:pPr>
            <a:r>
              <a:rPr lang="en-US" dirty="0" smtClean="0">
                <a:solidFill>
                  <a:srgbClr val="FFFFFF"/>
                </a:solidFill>
              </a:rPr>
              <a:t>YAML format – http://</a:t>
            </a:r>
            <a:r>
              <a:rPr lang="en-US" dirty="0" err="1" smtClean="0">
                <a:solidFill>
                  <a:srgbClr val="FFFFFF"/>
                </a:solidFill>
              </a:rPr>
              <a:t>yaml.org</a:t>
            </a:r>
            <a:endParaRPr lang="en-US" dirty="0">
              <a:solidFill>
                <a:srgbClr val="FFFFFF"/>
              </a:solidFill>
            </a:endParaRPr>
          </a:p>
        </p:txBody>
      </p:sp>
      <p:sp>
        <p:nvSpPr>
          <p:cNvPr id="2" name="Title 1"/>
          <p:cNvSpPr>
            <a:spLocks noGrp="1"/>
          </p:cNvSpPr>
          <p:nvPr>
            <p:ph type="title"/>
          </p:nvPr>
        </p:nvSpPr>
        <p:spPr>
          <a:xfrm>
            <a:off x="476251" y="407953"/>
            <a:ext cx="7845156" cy="585514"/>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416973"/>
            <a:ext cx="4339774" cy="2357666"/>
          </a:xfrm>
          <a:prstGeom prst="rect">
            <a:avLst/>
          </a:prstGeom>
        </p:spPr>
      </p:pic>
    </p:spTree>
    <p:extLst>
      <p:ext uri="{BB962C8B-B14F-4D97-AF65-F5344CB8AC3E}">
        <p14:creationId xmlns:p14="http://schemas.microsoft.com/office/powerpoint/2010/main" val="1181235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50" y="1474115"/>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Cloud Controller component of Elastic Runtime manages all Cloud Foundry APIs</a:t>
            </a:r>
          </a:p>
          <a:p>
            <a:pPr marL="285750" indent="-285750">
              <a:buFont typeface="Arial"/>
              <a:buChar char="•"/>
            </a:pPr>
            <a:r>
              <a:rPr lang="en-US" dirty="0" smtClean="0">
                <a:solidFill>
                  <a:srgbClr val="FFFFFF"/>
                </a:solidFill>
              </a:rPr>
              <a:t>CF CLI and other clients like Apps Manager directly call this API</a:t>
            </a:r>
          </a:p>
          <a:p>
            <a:pPr marL="285750" indent="-285750">
              <a:buFont typeface="Arial"/>
              <a:buChar char="•"/>
            </a:pPr>
            <a:r>
              <a:rPr lang="en-US" dirty="0" smtClean="0">
                <a:solidFill>
                  <a:srgbClr val="FFFFFF"/>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endParaRPr>
          </a:p>
          <a:p>
            <a:pPr marL="285750" indent="-285750">
              <a:buFont typeface="Arial"/>
              <a:buChar char="•"/>
            </a:pPr>
            <a:r>
              <a:rPr lang="en-US" dirty="0" smtClean="0">
                <a:solidFill>
                  <a:srgbClr val="FFFFFF"/>
                </a:solidFill>
              </a:rPr>
              <a:t>http://</a:t>
            </a:r>
            <a:r>
              <a:rPr lang="en-US" dirty="0" err="1" smtClean="0">
                <a:solidFill>
                  <a:srgbClr val="FFFFFF"/>
                </a:solidFill>
              </a:rPr>
              <a:t>apidocs.cloudfoundry.org</a:t>
            </a:r>
            <a:endParaRPr lang="en-US" dirty="0">
              <a:solidFill>
                <a:srgbClr val="FFFFFF"/>
              </a:solidFill>
            </a:endParaRPr>
          </a:p>
        </p:txBody>
      </p:sp>
      <p:sp>
        <p:nvSpPr>
          <p:cNvPr id="2" name="Title 1"/>
          <p:cNvSpPr>
            <a:spLocks noGrp="1"/>
          </p:cNvSpPr>
          <p:nvPr>
            <p:ph type="title"/>
          </p:nvPr>
        </p:nvSpPr>
        <p:spPr>
          <a:xfrm>
            <a:off x="476251" y="407953"/>
            <a:ext cx="6290998" cy="585514"/>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993467"/>
            <a:ext cx="2786476" cy="3882327"/>
          </a:xfrm>
          <a:prstGeom prst="rect">
            <a:avLst/>
          </a:prstGeom>
        </p:spPr>
      </p:pic>
    </p:spTree>
    <p:extLst>
      <p:ext uri="{BB962C8B-B14F-4D97-AF65-F5344CB8AC3E}">
        <p14:creationId xmlns:p14="http://schemas.microsoft.com/office/powerpoint/2010/main" val="413871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2291428"/>
            <a:ext cx="2177724" cy="1319595"/>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2588761"/>
            <a:ext cx="2177724" cy="1319595"/>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2951225"/>
            <a:ext cx="2177724" cy="1319595"/>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17</a:t>
            </a:fld>
            <a:endParaRPr lang="en-US" sz="800" b="0" i="0" u="none" strike="noStrike" cap="none">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152615"/>
            <a:ext cx="3898800" cy="2924099"/>
          </a:xfrm>
          <a:prstGeom prst="rect">
            <a:avLst/>
          </a:prstGeom>
          <a:noFill/>
          <a:ln>
            <a:noFill/>
          </a:ln>
        </p:spPr>
      </p:pic>
      <p:sp>
        <p:nvSpPr>
          <p:cNvPr id="6" name="Shape 1706"/>
          <p:cNvSpPr/>
          <p:nvPr/>
        </p:nvSpPr>
        <p:spPr>
          <a:xfrm>
            <a:off x="788699" y="1166330"/>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1864730"/>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1864730"/>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1864730"/>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984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18</a:t>
            </a:fld>
            <a:endParaRPr lang="en-US" sz="800" b="0" i="0" u="none" strike="noStrike" cap="none">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063781"/>
            <a:ext cx="3620802" cy="2883047"/>
          </a:xfrm>
          <a:prstGeom prst="rect">
            <a:avLst/>
          </a:prstGeom>
          <a:noFill/>
          <a:ln>
            <a:noFill/>
          </a:ln>
        </p:spPr>
      </p:pic>
      <p:sp>
        <p:nvSpPr>
          <p:cNvPr id="10"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79791697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72" y="1250171"/>
            <a:ext cx="3294329" cy="2613235"/>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19</a:t>
            </a:fld>
            <a:endParaRPr lang="en-US" sz="800" b="0" i="0" u="none" strike="noStrike" cap="none">
              <a:solidFill>
                <a:srgbClr val="808080"/>
              </a:solidFill>
              <a:latin typeface="Arial"/>
              <a:ea typeface="Arial"/>
              <a:cs typeface="Arial"/>
              <a:sym typeface="Arial"/>
            </a:endParaRPr>
          </a:p>
        </p:txBody>
      </p:sp>
      <p:sp>
        <p:nvSpPr>
          <p:cNvPr id="9"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Different quota limits (e.g. small, enterprise, default, runaway) can be assigned per Organization</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85030898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 / Laundry List (What’s interesting?)</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fontScale="700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Troubleshooting</a:t>
            </a:r>
          </a:p>
          <a:p>
            <a:r>
              <a:rPr lang="en-US" dirty="0" smtClean="0"/>
              <a:t>Basic Services Overview</a:t>
            </a:r>
          </a:p>
          <a:p>
            <a:r>
              <a:rPr lang="en-US" dirty="0" smtClean="0"/>
              <a:t>Blue/Green Upgrades and DB Migrations</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20</a:t>
            </a:fld>
            <a:endParaRPr lang="en-US" sz="800" b="0" i="0" u="none" strike="noStrike" cap="none">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215090"/>
            <a:ext cx="2994822" cy="3235545"/>
          </a:xfrm>
          <a:prstGeom prst="rect">
            <a:avLst/>
          </a:prstGeom>
          <a:noFill/>
          <a:ln>
            <a:noFill/>
          </a:ln>
        </p:spPr>
      </p:pic>
      <p:sp>
        <p:nvSpPr>
          <p:cNvPr id="10" name="Shape 1102"/>
          <p:cNvSpPr txBox="1"/>
          <p:nvPr/>
        </p:nvSpPr>
        <p:spPr>
          <a:xfrm>
            <a:off x="121849" y="1376633"/>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0785437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21</a:t>
            </a:fld>
            <a:endParaRPr lang="en-US" sz="800" b="0" i="0" u="none" strike="noStrike" cap="none">
              <a:solidFill>
                <a:srgbClr val="808080"/>
              </a:solidFill>
              <a:latin typeface="Arial"/>
              <a:ea typeface="Arial"/>
              <a:cs typeface="Arial"/>
              <a:sym typeface="Arial"/>
            </a:endParaRPr>
          </a:p>
        </p:txBody>
      </p:sp>
      <p:sp>
        <p:nvSpPr>
          <p:cNvPr id="10" name="Shape 1102"/>
          <p:cNvSpPr txBox="1"/>
          <p:nvPr/>
        </p:nvSpPr>
        <p:spPr>
          <a:xfrm>
            <a:off x="121849" y="1376633"/>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schemeClr val="bg1"/>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192533186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075631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6 Language Runtimes Maintained with </a:t>
            </a:r>
            <a:r>
              <a:rPr lang="en-US" sz="1800" b="1" i="0" u="none" strike="noStrike" cap="none" dirty="0" err="1">
                <a:solidFill>
                  <a:schemeClr val="lt2"/>
                </a:solidFill>
                <a:latin typeface="Arial"/>
                <a:ea typeface="Arial"/>
                <a:cs typeface="Arial"/>
                <a:sym typeface="Arial"/>
              </a:rPr>
              <a:t>Buildpacks</a:t>
            </a:r>
            <a:endParaRPr lang="en-US" sz="1800" b="1" i="0" u="none" strike="noStrike" cap="none" dirty="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Java, Node, Python, PHP, Ruby, Go</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Support with </a:t>
            </a:r>
            <a:r>
              <a:rPr lang="en-US" sz="1800" b="1" i="0" u="none" strike="noStrike" cap="none" dirty="0" err="1">
                <a:solidFill>
                  <a:schemeClr val="lt2"/>
                </a:solidFill>
                <a:latin typeface="Arial"/>
                <a:ea typeface="Arial"/>
                <a:cs typeface="Arial"/>
                <a:sym typeface="Arial"/>
              </a:rPr>
              <a:t>Buildpacks</a:t>
            </a:r>
            <a:r>
              <a:rPr lang="en-US" sz="1800" b="1" i="0" u="none" strike="noStrike" cap="none" dirty="0">
                <a:solidFill>
                  <a:schemeClr val="lt2"/>
                </a:solidFill>
                <a:latin typeface="Arial"/>
                <a:ea typeface="Arial"/>
                <a:cs typeface="Arial"/>
                <a:sym typeface="Arial"/>
              </a:rPr>
              <a:t> </a:t>
            </a: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or </a:t>
            </a:r>
            <a:r>
              <a:rPr lang="en-US" sz="1800" b="1" i="0" u="none" strike="noStrike" cap="none" dirty="0" err="1">
                <a:solidFill>
                  <a:schemeClr val="lt2"/>
                </a:solidFill>
                <a:latin typeface="Arial"/>
                <a:ea typeface="Arial"/>
                <a:cs typeface="Arial"/>
                <a:sym typeface="Arial"/>
              </a:rPr>
              <a:t>Docker</a:t>
            </a:r>
            <a:r>
              <a:rPr lang="en-US" sz="1800" b="1" i="0" u="none" strike="noStrike" cap="none" dirty="0">
                <a:solidFill>
                  <a:schemeClr val="lt2"/>
                </a:solidFill>
                <a:latin typeface="Arial"/>
                <a:ea typeface="Arial"/>
                <a:cs typeface="Arial"/>
                <a:sym typeface="Arial"/>
              </a:rPr>
              <a:t> Images</a:t>
            </a:r>
          </a:p>
          <a:p>
            <a:pPr marL="0" marR="0" lvl="0" indent="0" algn="l" rtl="0">
              <a:spcBef>
                <a:spcPts val="0"/>
              </a:spcBef>
              <a:buClr>
                <a:schemeClr val="dk1"/>
              </a:buClr>
              <a:buFont typeface="Arial"/>
              <a:buNone/>
            </a:pPr>
            <a:endParaRPr sz="1800" b="1"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Middleware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Apache Tomcat Support from #1 Committer</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Framework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25787679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787" y="1265368"/>
            <a:ext cx="5016617" cy="3139199"/>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lt2"/>
              </a:buClr>
              <a:buSzPct val="100000"/>
              <a:buFont typeface="Arial"/>
              <a:buChar char="•"/>
            </a:pPr>
            <a:r>
              <a:rPr lang="en-US" sz="1800" b="0" i="0" u="none" strike="noStrike" cap="none" dirty="0" smtClean="0">
                <a:solidFill>
                  <a:schemeClr val="lt2"/>
                </a:solidFill>
                <a:latin typeface="Arial"/>
                <a:ea typeface="Arial"/>
                <a:cs typeface="Arial"/>
                <a:sym typeface="Arial"/>
              </a:rPr>
              <a:t>Cloud Foundry Community provides </a:t>
            </a:r>
            <a:r>
              <a:rPr lang="en-US" sz="1800" b="0" i="0" u="none" strike="noStrike" cap="none" dirty="0" err="1" smtClean="0">
                <a:solidFill>
                  <a:schemeClr val="lt2"/>
                </a:solidFill>
                <a:latin typeface="Arial"/>
                <a:ea typeface="Arial"/>
                <a:cs typeface="Arial"/>
                <a:sym typeface="Arial"/>
              </a:rPr>
              <a:t>buildpacks</a:t>
            </a:r>
            <a:r>
              <a:rPr lang="en-US" sz="1800" b="0" i="0" u="none" strike="noStrike" cap="none" dirty="0" smtClean="0">
                <a:solidFill>
                  <a:schemeClr val="lt2"/>
                </a:solidFill>
                <a:latin typeface="Arial"/>
                <a:ea typeface="Arial"/>
                <a:cs typeface="Arial"/>
                <a:sym typeface="Arial"/>
              </a:rPr>
              <a:t> for other languages</a:t>
            </a:r>
          </a:p>
          <a:p>
            <a:pPr marL="285750" marR="0" lvl="0" indent="-285750" algn="l" rtl="0">
              <a:spcBef>
                <a:spcPts val="0"/>
              </a:spcBef>
              <a:buClr>
                <a:schemeClr val="lt2"/>
              </a:buClr>
              <a:buSzPct val="100000"/>
              <a:buFont typeface="Arial"/>
              <a:buChar char="•"/>
            </a:pPr>
            <a:endParaRPr lang="en-US" sz="1800" b="0" i="0" u="none" strike="noStrike" cap="none" dirty="0" smtClean="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dirty="0" smtClean="0">
                <a:solidFill>
                  <a:schemeClr val="lt2"/>
                </a:solidFill>
                <a:latin typeface="Arial"/>
                <a:ea typeface="Arial"/>
                <a:cs typeface="Arial"/>
                <a:sym typeface="Arial"/>
              </a:rPr>
              <a:t>Or write your own</a:t>
            </a:r>
          </a:p>
          <a:p>
            <a:pPr marL="742950" lvl="1" indent="-285750">
              <a:buClr>
                <a:schemeClr val="lt2"/>
              </a:buClr>
              <a:buSzPct val="100000"/>
              <a:buFont typeface="Arial"/>
              <a:buChar char="•"/>
            </a:pPr>
            <a:r>
              <a:rPr lang="en-US" b="0" i="0" u="none" strike="noStrike" cap="none" dirty="0" smtClean="0">
                <a:solidFill>
                  <a:schemeClr val="lt2"/>
                </a:solidFill>
                <a:latin typeface="Arial"/>
                <a:ea typeface="Arial"/>
                <a:cs typeface="Arial"/>
                <a:sym typeface="Arial"/>
              </a:rPr>
              <a:t>Usually by forking / adapting an existing </a:t>
            </a:r>
            <a:r>
              <a:rPr lang="en-US" b="0" i="0" u="none" strike="noStrike" cap="none" dirty="0" err="1" smtClean="0">
                <a:solidFill>
                  <a:schemeClr val="lt2"/>
                </a:solidFill>
                <a:latin typeface="Arial"/>
                <a:ea typeface="Arial"/>
                <a:cs typeface="Arial"/>
                <a:sym typeface="Arial"/>
              </a:rPr>
              <a:t>buildpack</a:t>
            </a:r>
            <a:endParaRPr lang="en-US" dirty="0">
              <a:solidFill>
                <a:schemeClr val="lt2"/>
              </a:solidFill>
              <a:latin typeface="Arial"/>
              <a:ea typeface="Arial"/>
              <a:cs typeface="Arial"/>
              <a:sym typeface="Arial"/>
            </a:endParaRPr>
          </a:p>
          <a:p>
            <a:pPr marL="742950" lvl="1" indent="-285750">
              <a:buClr>
                <a:schemeClr val="lt2"/>
              </a:buClr>
              <a:buSzPct val="100000"/>
              <a:buFont typeface="Arial"/>
              <a:buChar char="•"/>
            </a:pPr>
            <a:endParaRPr lang="en-US" b="0" i="0" u="none" strike="noStrike" cap="none" dirty="0" smtClean="0">
              <a:solidFill>
                <a:schemeClr val="lt2"/>
              </a:solidFill>
              <a:latin typeface="Arial"/>
              <a:ea typeface="Arial"/>
              <a:cs typeface="Arial"/>
              <a:sym typeface="Arial"/>
            </a:endParaRPr>
          </a:p>
          <a:p>
            <a:pPr marL="285750" indent="-285750">
              <a:buClr>
                <a:schemeClr val="lt2"/>
              </a:buClr>
              <a:buSzPct val="100000"/>
              <a:buFont typeface="Arial"/>
              <a:buChar char="•"/>
            </a:pPr>
            <a:r>
              <a:rPr lang="en-US" dirty="0" smtClean="0">
                <a:solidFill>
                  <a:schemeClr val="lt2"/>
                </a:solidFill>
                <a:latin typeface="Arial"/>
                <a:ea typeface="Arial"/>
                <a:cs typeface="Arial"/>
                <a:sym typeface="Arial"/>
              </a:rPr>
              <a:t>For list of CF Community </a:t>
            </a:r>
            <a:r>
              <a:rPr lang="en-US" dirty="0" err="1" smtClean="0">
                <a:solidFill>
                  <a:schemeClr val="lt2"/>
                </a:solidFill>
                <a:latin typeface="Arial"/>
                <a:ea typeface="Arial"/>
                <a:cs typeface="Arial"/>
                <a:sym typeface="Arial"/>
              </a:rPr>
              <a:t>Buildpacks</a:t>
            </a:r>
            <a:endParaRPr lang="en-US" dirty="0" smtClean="0">
              <a:solidFill>
                <a:schemeClr val="lt2"/>
              </a:solidFill>
              <a:latin typeface="Arial"/>
              <a:ea typeface="Arial"/>
              <a:cs typeface="Arial"/>
              <a:sym typeface="Arial"/>
            </a:endParaRPr>
          </a:p>
          <a:p>
            <a:pPr marL="742950" lvl="1" indent="-285750">
              <a:buClr>
                <a:schemeClr val="lt2"/>
              </a:buClr>
              <a:buSzPct val="100000"/>
              <a:buFont typeface="Arial"/>
              <a:buChar char="•"/>
            </a:pPr>
            <a:r>
              <a:rPr lang="en-US" dirty="0">
                <a:solidFill>
                  <a:schemeClr val="lt2"/>
                </a:solidFill>
                <a:latin typeface="Arial"/>
                <a:ea typeface="Arial"/>
                <a:cs typeface="Arial"/>
                <a:sym typeface="Arial"/>
                <a:hlinkClick r:id="rId3"/>
              </a:rPr>
              <a:t>https://</a:t>
            </a:r>
            <a:r>
              <a:rPr lang="en-US" dirty="0" err="1">
                <a:solidFill>
                  <a:schemeClr val="lt2"/>
                </a:solidFill>
                <a:latin typeface="Arial"/>
                <a:ea typeface="Arial"/>
                <a:cs typeface="Arial"/>
                <a:sym typeface="Arial"/>
                <a:hlinkClick r:id="rId3"/>
              </a:rPr>
              <a:t>github.com</a:t>
            </a:r>
            <a:r>
              <a:rPr lang="en-US" dirty="0">
                <a:solidFill>
                  <a:schemeClr val="lt2"/>
                </a:solidFill>
                <a:latin typeface="Arial"/>
                <a:ea typeface="Arial"/>
                <a:cs typeface="Arial"/>
                <a:sym typeface="Arial"/>
                <a:hlinkClick r:id="rId3"/>
              </a:rPr>
              <a:t>/</a:t>
            </a:r>
            <a:r>
              <a:rPr lang="en-US" dirty="0" err="1">
                <a:solidFill>
                  <a:schemeClr val="lt2"/>
                </a:solidFill>
                <a:latin typeface="Arial"/>
                <a:ea typeface="Arial"/>
                <a:cs typeface="Arial"/>
                <a:sym typeface="Arial"/>
                <a:hlinkClick r:id="rId3"/>
              </a:rPr>
              <a:t>cloudfoundry</a:t>
            </a:r>
            <a:r>
              <a:rPr lang="en-US" dirty="0">
                <a:solidFill>
                  <a:schemeClr val="lt2"/>
                </a:solidFill>
                <a:latin typeface="Arial"/>
                <a:ea typeface="Arial"/>
                <a:cs typeface="Arial"/>
                <a:sym typeface="Arial"/>
                <a:hlinkClick r:id="rId3"/>
              </a:rPr>
              <a:t>-community/</a:t>
            </a:r>
            <a:r>
              <a:rPr lang="en-US" dirty="0" err="1">
                <a:solidFill>
                  <a:schemeClr val="lt2"/>
                </a:solidFill>
                <a:latin typeface="Arial"/>
                <a:ea typeface="Arial"/>
                <a:cs typeface="Arial"/>
                <a:sym typeface="Arial"/>
                <a:hlinkClick r:id="rId3"/>
              </a:rPr>
              <a:t>cf</a:t>
            </a:r>
            <a:r>
              <a:rPr lang="en-US" dirty="0">
                <a:solidFill>
                  <a:schemeClr val="lt2"/>
                </a:solidFill>
                <a:latin typeface="Arial"/>
                <a:ea typeface="Arial"/>
                <a:cs typeface="Arial"/>
                <a:sym typeface="Arial"/>
                <a:hlinkClick r:id="rId3"/>
              </a:rPr>
              <a:t>-docs-</a:t>
            </a:r>
            <a:r>
              <a:rPr lang="en-US" dirty="0" err="1">
                <a:solidFill>
                  <a:schemeClr val="lt2"/>
                </a:solidFill>
                <a:latin typeface="Arial"/>
                <a:ea typeface="Arial"/>
                <a:cs typeface="Arial"/>
                <a:sym typeface="Arial"/>
                <a:hlinkClick r:id="rId3"/>
              </a:rPr>
              <a:t>contrib</a:t>
            </a:r>
            <a:r>
              <a:rPr lang="en-US" dirty="0">
                <a:solidFill>
                  <a:schemeClr val="lt2"/>
                </a:solidFill>
                <a:latin typeface="Arial"/>
                <a:ea typeface="Arial"/>
                <a:cs typeface="Arial"/>
                <a:sym typeface="Arial"/>
                <a:hlinkClick r:id="rId3"/>
              </a:rPr>
              <a:t>/wiki/</a:t>
            </a:r>
            <a:r>
              <a:rPr lang="en-US" dirty="0" err="1" smtClean="0">
                <a:solidFill>
                  <a:schemeClr val="lt2"/>
                </a:solidFill>
                <a:latin typeface="Arial"/>
                <a:ea typeface="Arial"/>
                <a:cs typeface="Arial"/>
                <a:sym typeface="Arial"/>
                <a:hlinkClick r:id="rId3"/>
              </a:rPr>
              <a:t>Buildpacks</a:t>
            </a:r>
            <a:endParaRPr lang="en-US" b="0" i="0" u="none" strike="noStrike" cap="none" dirty="0" smtClean="0">
              <a:solidFill>
                <a:schemeClr val="lt2"/>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265368"/>
            <a:ext cx="1257300" cy="977900"/>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2421202"/>
            <a:ext cx="1254376" cy="1184688"/>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3781401"/>
            <a:ext cx="1257300" cy="1050507"/>
          </a:xfrm>
          <a:prstGeom prst="rect">
            <a:avLst/>
          </a:prstGeom>
        </p:spPr>
      </p:pic>
    </p:spTree>
    <p:extLst>
      <p:ext uri="{BB962C8B-B14F-4D97-AF65-F5344CB8AC3E}">
        <p14:creationId xmlns:p14="http://schemas.microsoft.com/office/powerpoint/2010/main" val="3514371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18694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2935152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5546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312551"/>
            <a:ext cx="6888312" cy="2743200"/>
          </a:xfrm>
          <a:prstGeom prst="rect">
            <a:avLst/>
          </a:prstGeom>
        </p:spPr>
      </p:pic>
    </p:spTree>
    <p:extLst>
      <p:ext uri="{BB962C8B-B14F-4D97-AF65-F5344CB8AC3E}">
        <p14:creationId xmlns:p14="http://schemas.microsoft.com/office/powerpoint/2010/main" val="21443064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545106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262326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072461"/>
            <a:ext cx="8229600" cy="3355848"/>
          </a:xfrm>
        </p:spPr>
      </p:pic>
    </p:spTree>
    <p:extLst>
      <p:ext uri="{BB962C8B-B14F-4D97-AF65-F5344CB8AC3E}">
        <p14:creationId xmlns:p14="http://schemas.microsoft.com/office/powerpoint/2010/main" val="28940819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fontScale="92500"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62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97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00" y="1108074"/>
            <a:ext cx="3716825" cy="3082925"/>
          </a:xfrm>
          <a:prstGeom prst="rect">
            <a:avLst/>
          </a:prstGeom>
        </p:spPr>
        <p:txBody>
          <a:bodyPr>
            <a:normAutofit lnSpcReduction="10000"/>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5" y="1108074"/>
            <a:ext cx="4320535" cy="2630035"/>
          </a:xfrm>
          <a:prstGeom prst="rect">
            <a:avLst/>
          </a:prstGeom>
        </p:spPr>
      </p:pic>
      <p:sp>
        <p:nvSpPr>
          <p:cNvPr id="6" name="Rectangle 5"/>
          <p:cNvSpPr/>
          <p:nvPr/>
        </p:nvSpPr>
        <p:spPr>
          <a:xfrm>
            <a:off x="5079877" y="3321682"/>
            <a:ext cx="1056827" cy="33749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17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18830"/>
            <a:ext cx="8074491" cy="2079486"/>
          </a:xfrm>
          <a:prstGeom prst="rect">
            <a:avLst/>
          </a:prstGeom>
        </p:spPr>
      </p:pic>
    </p:spTree>
    <p:extLst>
      <p:ext uri="{BB962C8B-B14F-4D97-AF65-F5344CB8AC3E}">
        <p14:creationId xmlns:p14="http://schemas.microsoft.com/office/powerpoint/2010/main" val="40101688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CF Push, Bind and scale</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2864117"/>
            <a:ext cx="7439366" cy="1212493"/>
          </a:xfrm>
          <a:prstGeom prst="rect">
            <a:avLst/>
          </a:prstGeom>
        </p:spPr>
      </p:pic>
    </p:spTree>
    <p:extLst>
      <p:ext uri="{BB962C8B-B14F-4D97-AF65-F5344CB8AC3E}">
        <p14:creationId xmlns:p14="http://schemas.microsoft.com/office/powerpoint/2010/main" val="42140092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03724"/>
            <a:ext cx="7542146" cy="1730449"/>
          </a:xfrm>
          <a:prstGeom prst="rect">
            <a:avLst/>
          </a:prstGeom>
        </p:spPr>
      </p:pic>
    </p:spTree>
    <p:extLst>
      <p:ext uri="{BB962C8B-B14F-4D97-AF65-F5344CB8AC3E}">
        <p14:creationId xmlns:p14="http://schemas.microsoft.com/office/powerpoint/2010/main" val="32021553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1" y="2855958"/>
            <a:ext cx="7832957" cy="1906492"/>
          </a:xfrm>
          <a:prstGeom prst="rect">
            <a:avLst/>
          </a:prstGeom>
        </p:spPr>
      </p:pic>
    </p:spTree>
    <p:extLst>
      <p:ext uri="{BB962C8B-B14F-4D97-AF65-F5344CB8AC3E}">
        <p14:creationId xmlns:p14="http://schemas.microsoft.com/office/powerpoint/2010/main" val="37735881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1" y="1358557"/>
            <a:ext cx="4938795" cy="348826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1519424"/>
            <a:ext cx="1845732" cy="49580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21" y="3123670"/>
            <a:ext cx="2879341" cy="1582982"/>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098976"/>
            <a:ext cx="0" cy="948819"/>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17" y="1508385"/>
            <a:ext cx="2132395" cy="307777"/>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04958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2282652"/>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67" y="2527535"/>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089" y="2753862"/>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15" y="1926972"/>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1745650"/>
            <a:ext cx="141958" cy="18132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147527" y="3190335"/>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807906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a Service?</a:t>
            </a:r>
            <a:endParaRPr lang="en-US" dirty="0">
              <a:solidFill>
                <a:schemeClr val="accent1"/>
              </a:solidFill>
            </a:endParaRPr>
          </a:p>
        </p:txBody>
      </p:sp>
      <p:sp>
        <p:nvSpPr>
          <p:cNvPr id="3" name="Text Placeholder 2"/>
          <p:cNvSpPr>
            <a:spLocks noGrp="1"/>
          </p:cNvSpPr>
          <p:nvPr>
            <p:ph sz="quarter" idx="10"/>
          </p:nvPr>
        </p:nvSpPr>
        <p:spPr>
          <a:xfrm>
            <a:off x="457200" y="1108074"/>
            <a:ext cx="4445123" cy="3082925"/>
          </a:xfrm>
          <a:prstGeom prst="rect">
            <a:avLst/>
          </a:prstGeom>
        </p:spPr>
        <p:txBody>
          <a:bodyPr>
            <a:normAutofit/>
          </a:bodyPr>
          <a:lstStyle/>
          <a:p>
            <a:pPr marL="342900" indent="-342900">
              <a:buClr>
                <a:schemeClr val="bg2"/>
              </a:buClr>
              <a:buFont typeface="Arial"/>
              <a:buChar char="•"/>
            </a:pPr>
            <a:r>
              <a:rPr lang="en-US" sz="2000" dirty="0" smtClean="0"/>
              <a:t>Allows </a:t>
            </a:r>
            <a:r>
              <a:rPr lang="en-US" sz="2000" dirty="0"/>
              <a:t>resources to be easily provisioned on-</a:t>
            </a:r>
            <a:r>
              <a:rPr lang="en-US" sz="2000" dirty="0" smtClean="0"/>
              <a:t>demand</a:t>
            </a:r>
          </a:p>
          <a:p>
            <a:pPr marL="342900" indent="-342900">
              <a:buClr>
                <a:schemeClr val="bg2"/>
              </a:buClr>
              <a:buFont typeface="Arial"/>
              <a:buChar char="•"/>
            </a:pPr>
            <a:r>
              <a:rPr lang="en-US" sz="2000" dirty="0" smtClean="0"/>
              <a:t>Typically middleware </a:t>
            </a:r>
            <a:r>
              <a:rPr lang="en-US" sz="2000" dirty="0"/>
              <a:t>and other “components” </a:t>
            </a:r>
            <a:r>
              <a:rPr lang="en-US" sz="2000" dirty="0" smtClean="0"/>
              <a:t>necessary for applications</a:t>
            </a:r>
          </a:p>
          <a:p>
            <a:pPr marL="342900" indent="-342900">
              <a:buClr>
                <a:schemeClr val="bg2"/>
              </a:buClr>
              <a:buFont typeface="Arial"/>
              <a:buChar char="•"/>
            </a:pPr>
            <a:r>
              <a:rPr lang="en-US" sz="2000" dirty="0" smtClean="0"/>
              <a:t>Can be a persistent, </a:t>
            </a:r>
            <a:r>
              <a:rPr lang="en-US" sz="2000" dirty="0" err="1" smtClean="0"/>
              <a:t>stateful</a:t>
            </a:r>
            <a:r>
              <a:rPr lang="en-US" sz="2000" dirty="0" smtClean="0"/>
              <a:t> layer</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8985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611" y="1212927"/>
            <a:ext cx="5252014" cy="2952221"/>
          </a:xfrm>
          <a:prstGeom prst="rect">
            <a:avLst/>
          </a:prstGeom>
        </p:spPr>
      </p:pic>
      <p:sp>
        <p:nvSpPr>
          <p:cNvPr id="2" name="Title 1"/>
          <p:cNvSpPr>
            <a:spLocks noGrp="1"/>
          </p:cNvSpPr>
          <p:nvPr>
            <p:ph type="title"/>
          </p:nvPr>
        </p:nvSpPr>
        <p:spPr/>
        <p:txBody>
          <a:bodyPr/>
          <a:lstStyle/>
          <a:p>
            <a:r>
              <a:rPr lang="en-US" dirty="0" smtClean="0">
                <a:solidFill>
                  <a:srgbClr val="138A7E"/>
                </a:solidFill>
              </a:rPr>
              <a:t>Two Types of Services</a:t>
            </a:r>
            <a:endParaRPr lang="en-US" dirty="0">
              <a:solidFill>
                <a:srgbClr val="138A7E"/>
              </a:solidFill>
            </a:endParaRP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chemeClr val="bg1"/>
                </a:solidFill>
              </a:rPr>
              <a:t>Managed</a:t>
            </a:r>
            <a:r>
              <a:rPr lang="en-US" sz="2400" dirty="0" smtClean="0">
                <a:solidFill>
                  <a:schemeClr val="bg1"/>
                </a:solidFill>
              </a:rPr>
              <a:t> - Fully integrated, with fully lifecycle management</a:t>
            </a:r>
          </a:p>
          <a:p>
            <a:pPr marL="342900" indent="-342900">
              <a:buClr>
                <a:schemeClr val="bg2"/>
              </a:buClr>
              <a:buSzPct val="100000"/>
              <a:buFont typeface="Arial"/>
              <a:buChar char="•"/>
            </a:pPr>
            <a:endParaRPr lang="en-US" sz="2400" dirty="0">
              <a:solidFill>
                <a:schemeClr val="bg1"/>
              </a:solidFill>
            </a:endParaRPr>
          </a:p>
          <a:p>
            <a:pPr marL="342900" indent="-342900">
              <a:buClr>
                <a:schemeClr val="bg2"/>
              </a:buClr>
              <a:buSzPct val="100000"/>
              <a:buFont typeface="Arial"/>
              <a:buChar char="•"/>
            </a:pPr>
            <a:r>
              <a:rPr lang="en-US" sz="2400" b="1" dirty="0" smtClean="0">
                <a:solidFill>
                  <a:schemeClr val="bg1"/>
                </a:solidFill>
              </a:rPr>
              <a:t>User-Provided </a:t>
            </a:r>
            <a:r>
              <a:rPr lang="en-US" sz="2400" dirty="0" smtClean="0">
                <a:solidFill>
                  <a:schemeClr val="bg1"/>
                </a:solidFill>
              </a:rPr>
              <a:t>– Created and managed external to the platform</a:t>
            </a:r>
            <a:endParaRPr lang="en-US" sz="2400" dirty="0">
              <a:solidFill>
                <a:schemeClr val="bg1"/>
              </a:solidFill>
            </a:endParaRPr>
          </a:p>
        </p:txBody>
      </p:sp>
    </p:spTree>
    <p:extLst>
      <p:ext uri="{BB962C8B-B14F-4D97-AF65-F5344CB8AC3E}">
        <p14:creationId xmlns:p14="http://schemas.microsoft.com/office/powerpoint/2010/main" val="159833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09" y="1136144"/>
            <a:ext cx="5828553" cy="3541689"/>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02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998561"/>
            <a:ext cx="6524842" cy="310777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4286951"/>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2425659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 and </a:t>
            </a:r>
            <a:r>
              <a:rPr lang="en-US" b="1" cap="all" dirty="0" err="1" smtClean="0">
                <a:solidFill>
                  <a:srgbClr val="138A7E"/>
                </a:solidFill>
              </a:rPr>
              <a:t>db</a:t>
            </a:r>
            <a:r>
              <a:rPr lang="en-US" b="1" cap="all" dirty="0" smtClean="0">
                <a:solidFill>
                  <a:srgbClr val="138A7E"/>
                </a:solidFill>
              </a:rPr>
              <a:t> migration</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012491"/>
            <a:ext cx="5169845" cy="338805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62581" y="2519505"/>
            <a:ext cx="3388057"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0" name="Shape 672"/>
          <p:cNvSpPr/>
          <p:nvPr/>
        </p:nvSpPr>
        <p:spPr>
          <a:xfrm>
            <a:off x="4237067" y="1097850"/>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323535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6947616"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87" y="1241297"/>
            <a:ext cx="8583559" cy="22935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Blue-Green deployment is an approach to upgrading application with minimal downtime.</a:t>
            </a:r>
          </a:p>
          <a:p>
            <a:pPr marL="342900" lvl="1" indent="-342900">
              <a:buClr>
                <a:schemeClr val="bg2"/>
              </a:buClr>
              <a:buFont typeface="Arial"/>
              <a:buChar char="•"/>
            </a:pPr>
            <a:r>
              <a:rPr lang="en-US" sz="2000" dirty="0" smtClean="0">
                <a:solidFill>
                  <a:srgbClr val="FFFFFF"/>
                </a:solidFill>
              </a:rPr>
              <a:t>It also enables easy rollback to the old version if the new version experiences problems</a:t>
            </a:r>
          </a:p>
          <a:p>
            <a:pPr marL="342900" lvl="1" indent="-342900">
              <a:buClr>
                <a:schemeClr val="bg2"/>
              </a:buClr>
              <a:buFont typeface="Arial"/>
              <a:buChar char="•"/>
            </a:pPr>
            <a:r>
              <a:rPr lang="en-US" sz="2000" dirty="0" smtClean="0">
                <a:solidFill>
                  <a:srgbClr val="FFFFFF"/>
                </a:solidFill>
              </a:rPr>
              <a:t>It works by keeping both versions online, and switching from the old version to the new version</a:t>
            </a:r>
          </a:p>
        </p:txBody>
      </p:sp>
      <p:sp>
        <p:nvSpPr>
          <p:cNvPr id="2" name="Rectangle 1"/>
          <p:cNvSpPr/>
          <p:nvPr/>
        </p:nvSpPr>
        <p:spPr>
          <a:xfrm>
            <a:off x="2735318" y="353483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2735318" y="418460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971560" y="378352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3454913"/>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1" name="TextBox 10"/>
          <p:cNvSpPr txBox="1"/>
          <p:nvPr/>
        </p:nvSpPr>
        <p:spPr>
          <a:xfrm>
            <a:off x="2735318" y="4681968"/>
            <a:ext cx="1070336" cy="369332"/>
          </a:xfrm>
          <a:prstGeom prst="rect">
            <a:avLst/>
          </a:prstGeom>
          <a:noFill/>
        </p:spPr>
        <p:txBody>
          <a:bodyPr wrap="square" rtlCol="0">
            <a:spAutoFit/>
          </a:bodyPr>
          <a:lstStyle/>
          <a:p>
            <a:pPr algn="ctr"/>
            <a:r>
              <a:rPr lang="en-US" dirty="0" smtClean="0">
                <a:solidFill>
                  <a:srgbClr val="FFFFFF"/>
                </a:solidFill>
              </a:rPr>
              <a:t>Before</a:t>
            </a:r>
          </a:p>
        </p:txBody>
      </p:sp>
      <p:sp>
        <p:nvSpPr>
          <p:cNvPr id="12" name="Rectangle 11"/>
          <p:cNvSpPr/>
          <p:nvPr/>
        </p:nvSpPr>
        <p:spPr>
          <a:xfrm>
            <a:off x="5880583" y="3481546"/>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3" name="Rectangle 12"/>
          <p:cNvSpPr/>
          <p:nvPr/>
        </p:nvSpPr>
        <p:spPr>
          <a:xfrm>
            <a:off x="5880583" y="413131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4" name="Straight Arrow Connector 13"/>
          <p:cNvCxnSpPr/>
          <p:nvPr/>
        </p:nvCxnSpPr>
        <p:spPr>
          <a:xfrm>
            <a:off x="5116825" y="438200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4053400"/>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6" name="TextBox 15"/>
          <p:cNvSpPr txBox="1"/>
          <p:nvPr/>
        </p:nvSpPr>
        <p:spPr>
          <a:xfrm>
            <a:off x="5880583" y="4628676"/>
            <a:ext cx="1070336" cy="369332"/>
          </a:xfrm>
          <a:prstGeom prst="rect">
            <a:avLst/>
          </a:prstGeom>
          <a:noFill/>
        </p:spPr>
        <p:txBody>
          <a:bodyPr wrap="square" rtlCol="0">
            <a:spAutoFit/>
          </a:bodyPr>
          <a:lstStyle/>
          <a:p>
            <a:pPr algn="ctr"/>
            <a:r>
              <a:rPr lang="en-US" dirty="0" smtClean="0">
                <a:solidFill>
                  <a:srgbClr val="FFFFFF"/>
                </a:solidFill>
              </a:rPr>
              <a:t>After</a:t>
            </a:r>
          </a:p>
        </p:txBody>
      </p:sp>
    </p:spTree>
    <p:extLst>
      <p:ext uri="{BB962C8B-B14F-4D97-AF65-F5344CB8AC3E}">
        <p14:creationId xmlns:p14="http://schemas.microsoft.com/office/powerpoint/2010/main" val="30614325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175258"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87" y="1241298"/>
            <a:ext cx="8583559" cy="16096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Main idea: you always want </a:t>
            </a:r>
            <a:r>
              <a:rPr lang="en-US" sz="2000" b="1" i="1" dirty="0" err="1" smtClean="0">
                <a:solidFill>
                  <a:srgbClr val="FFFFFF"/>
                </a:solidFill>
              </a:rPr>
              <a:t>myapp.cfapps.io</a:t>
            </a:r>
            <a:r>
              <a:rPr lang="en-US" sz="2000" i="1" dirty="0" smtClean="0">
                <a:solidFill>
                  <a:srgbClr val="FFFFFF"/>
                </a:solidFill>
              </a:rPr>
              <a:t> </a:t>
            </a:r>
            <a:r>
              <a:rPr lang="en-US" sz="2000" dirty="0" smtClean="0">
                <a:solidFill>
                  <a:srgbClr val="FFFFFF"/>
                </a:solidFill>
              </a:rPr>
              <a:t>to be good</a:t>
            </a:r>
          </a:p>
          <a:p>
            <a:pPr marL="342900" lvl="1" indent="-342900">
              <a:buClr>
                <a:schemeClr val="bg2"/>
              </a:buClr>
              <a:buFont typeface="Arial"/>
              <a:buChar char="•"/>
            </a:pPr>
            <a:r>
              <a:rPr lang="en-US" sz="2000" dirty="0" smtClean="0">
                <a:solidFill>
                  <a:srgbClr val="FFFFFF"/>
                </a:solidFill>
              </a:rPr>
              <a:t>Use routes to achieve this</a:t>
            </a:r>
          </a:p>
          <a:p>
            <a:pPr marL="342900" lvl="1" indent="-342900">
              <a:buClr>
                <a:schemeClr val="bg2"/>
              </a:buClr>
              <a:buFont typeface="Arial"/>
              <a:buChar char="•"/>
            </a:pPr>
            <a:r>
              <a:rPr lang="en-US" sz="2000" dirty="0" smtClean="0">
                <a:solidFill>
                  <a:srgbClr val="FFFFFF"/>
                </a:solidFill>
              </a:rPr>
              <a:t>Because you are in a single space, multiple application can use the same routes</a:t>
            </a:r>
          </a:p>
        </p:txBody>
      </p:sp>
      <p:sp>
        <p:nvSpPr>
          <p:cNvPr id="2" name="Rectangle 1"/>
          <p:cNvSpPr/>
          <p:nvPr/>
        </p:nvSpPr>
        <p:spPr>
          <a:xfrm>
            <a:off x="1906170"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1906170"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142412" y="323286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67" y="290425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11" name="TextBox 10"/>
          <p:cNvSpPr txBox="1"/>
          <p:nvPr/>
        </p:nvSpPr>
        <p:spPr>
          <a:xfrm>
            <a:off x="745996" y="4197342"/>
            <a:ext cx="2619866" cy="523220"/>
          </a:xfrm>
          <a:prstGeom prst="rect">
            <a:avLst/>
          </a:prstGeom>
          <a:noFill/>
        </p:spPr>
        <p:txBody>
          <a:bodyPr wrap="square" rtlCol="0">
            <a:spAutoFit/>
          </a:bodyPr>
          <a:lstStyle/>
          <a:p>
            <a:pPr algn="ctr"/>
            <a:r>
              <a:rPr lang="en-US" sz="1400" dirty="0" smtClean="0">
                <a:solidFill>
                  <a:srgbClr val="FFFFFF"/>
                </a:solidFill>
              </a:rPr>
              <a:t>Before</a:t>
            </a:r>
          </a:p>
          <a:p>
            <a:pPr algn="ctr"/>
            <a:r>
              <a:rPr lang="en-US" sz="1400" dirty="0" smtClean="0">
                <a:solidFill>
                  <a:srgbClr val="FFFFFF"/>
                </a:solidFill>
              </a:rPr>
              <a:t>(working on version 1.1)</a:t>
            </a:r>
          </a:p>
        </p:txBody>
      </p:sp>
      <p:sp>
        <p:nvSpPr>
          <p:cNvPr id="17" name="TextBox 16"/>
          <p:cNvSpPr txBox="1"/>
          <p:nvPr/>
        </p:nvSpPr>
        <p:spPr>
          <a:xfrm>
            <a:off x="325989" y="3633943"/>
            <a:ext cx="1622034" cy="276999"/>
          </a:xfrm>
          <a:prstGeom prst="rect">
            <a:avLst/>
          </a:prstGeom>
          <a:noFill/>
        </p:spPr>
        <p:txBody>
          <a:bodyPr wrap="none" rtlCol="0">
            <a:spAutoFit/>
          </a:bodyPr>
          <a:lstStyle/>
          <a:p>
            <a:r>
              <a:rPr lang="en-US" sz="1200" dirty="0" err="1" smtClean="0">
                <a:solidFill>
                  <a:srgbClr val="FFFFFF"/>
                </a:solidFill>
              </a:rPr>
              <a:t>myappdev.cfapps.io</a:t>
            </a:r>
            <a:endParaRPr lang="en-US" sz="1200" dirty="0" smtClean="0">
              <a:solidFill>
                <a:srgbClr val="FFFFFF"/>
              </a:solidFill>
            </a:endParaRPr>
          </a:p>
        </p:txBody>
      </p:sp>
      <p:cxnSp>
        <p:nvCxnSpPr>
          <p:cNvPr id="18" name="Straight Arrow Connector 17"/>
          <p:cNvCxnSpPr/>
          <p:nvPr/>
        </p:nvCxnSpPr>
        <p:spPr>
          <a:xfrm>
            <a:off x="1142412"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295752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0" name="Rectangle 19"/>
          <p:cNvSpPr/>
          <p:nvPr/>
        </p:nvSpPr>
        <p:spPr>
          <a:xfrm>
            <a:off x="4847173" y="360729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21" name="Straight Arrow Connector 20"/>
          <p:cNvCxnSpPr>
            <a:endCxn id="19" idx="1"/>
          </p:cNvCxnSpPr>
          <p:nvPr/>
        </p:nvCxnSpPr>
        <p:spPr>
          <a:xfrm>
            <a:off x="4083415" y="320621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70" y="287760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3" name="TextBox 22"/>
          <p:cNvSpPr txBox="1"/>
          <p:nvPr/>
        </p:nvSpPr>
        <p:spPr>
          <a:xfrm>
            <a:off x="3686999" y="4170692"/>
            <a:ext cx="2619866" cy="523220"/>
          </a:xfrm>
          <a:prstGeom prst="rect">
            <a:avLst/>
          </a:prstGeom>
          <a:noFill/>
        </p:spPr>
        <p:txBody>
          <a:bodyPr wrap="square" rtlCol="0">
            <a:spAutoFit/>
          </a:bodyPr>
          <a:lstStyle/>
          <a:p>
            <a:pPr algn="ctr"/>
            <a:r>
              <a:rPr lang="en-US" sz="1400" dirty="0" smtClean="0">
                <a:solidFill>
                  <a:srgbClr val="FFFFFF"/>
                </a:solidFill>
              </a:rPr>
              <a:t>During</a:t>
            </a:r>
          </a:p>
          <a:p>
            <a:pPr algn="ctr"/>
            <a:r>
              <a:rPr lang="en-US" sz="1400" dirty="0" smtClean="0">
                <a:solidFill>
                  <a:srgbClr val="FFFFFF"/>
                </a:solidFill>
              </a:rPr>
              <a:t>(version 1.1 is ready)</a:t>
            </a:r>
          </a:p>
        </p:txBody>
      </p:sp>
      <p:sp>
        <p:nvSpPr>
          <p:cNvPr id="24" name="TextBox 23"/>
          <p:cNvSpPr txBox="1"/>
          <p:nvPr/>
        </p:nvSpPr>
        <p:spPr>
          <a:xfrm>
            <a:off x="3497898" y="360729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5" name="Straight Arrow Connector 24"/>
          <p:cNvCxnSpPr/>
          <p:nvPr/>
        </p:nvCxnSpPr>
        <p:spPr>
          <a:xfrm>
            <a:off x="4083415" y="388429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7" name="Rectangle 26"/>
          <p:cNvSpPr/>
          <p:nvPr/>
        </p:nvSpPr>
        <p:spPr>
          <a:xfrm>
            <a:off x="7684308"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0" name="TextBox 29"/>
          <p:cNvSpPr txBox="1"/>
          <p:nvPr/>
        </p:nvSpPr>
        <p:spPr>
          <a:xfrm>
            <a:off x="6524134" y="4197342"/>
            <a:ext cx="2619866" cy="523220"/>
          </a:xfrm>
          <a:prstGeom prst="rect">
            <a:avLst/>
          </a:prstGeom>
          <a:noFill/>
        </p:spPr>
        <p:txBody>
          <a:bodyPr wrap="square" rtlCol="0">
            <a:spAutoFit/>
          </a:bodyPr>
          <a:lstStyle/>
          <a:p>
            <a:pPr algn="ctr"/>
            <a:r>
              <a:rPr lang="en-US" sz="1400" dirty="0" smtClean="0">
                <a:solidFill>
                  <a:srgbClr val="FFFFFF"/>
                </a:solidFill>
              </a:rPr>
              <a:t>After</a:t>
            </a:r>
          </a:p>
          <a:p>
            <a:pPr algn="ctr"/>
            <a:r>
              <a:rPr lang="en-US" sz="1400" dirty="0" smtClean="0">
                <a:solidFill>
                  <a:srgbClr val="FFFFFF"/>
                </a:solidFill>
              </a:rPr>
              <a:t>(done with version 1.0)</a:t>
            </a:r>
          </a:p>
        </p:txBody>
      </p:sp>
      <p:sp>
        <p:nvSpPr>
          <p:cNvPr id="31" name="TextBox 30"/>
          <p:cNvSpPr txBox="1"/>
          <p:nvPr/>
        </p:nvSpPr>
        <p:spPr>
          <a:xfrm>
            <a:off x="6302499" y="363394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2" name="Straight Arrow Connector 31"/>
          <p:cNvCxnSpPr/>
          <p:nvPr/>
        </p:nvCxnSpPr>
        <p:spPr>
          <a:xfrm>
            <a:off x="6920550"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2256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269618" cy="585514"/>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87" y="1241298"/>
            <a:ext cx="8583559" cy="17340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a:solidFill>
                  <a:srgbClr val="FFFFFF"/>
                </a:solidFill>
              </a:rPr>
              <a:t>Start with four instance of blue, one instance of green</a:t>
            </a:r>
          </a:p>
          <a:p>
            <a:pPr marL="742950" lvl="2" indent="-342900">
              <a:buClr>
                <a:schemeClr val="bg2"/>
              </a:buClr>
            </a:pPr>
            <a:r>
              <a:rPr lang="en-US" sz="1600" dirty="0">
                <a:solidFill>
                  <a:srgbClr val="FFFFFF"/>
                </a:solidFill>
              </a:rPr>
              <a:t>80% of traffic will use version 1.0</a:t>
            </a:r>
          </a:p>
          <a:p>
            <a:pPr marL="342900" lvl="1" indent="-342900">
              <a:buClr>
                <a:schemeClr val="bg2"/>
              </a:buClr>
              <a:buFont typeface="Arial"/>
              <a:buChar char="•"/>
            </a:pPr>
            <a:r>
              <a:rPr lang="en-US" sz="2000" dirty="0" smtClean="0">
                <a:solidFill>
                  <a:srgbClr val="FFFFFF"/>
                </a:solidFill>
              </a:rPr>
              <a:t>Decrease blue instance, increase green instances as confidence builds</a:t>
            </a:r>
            <a:endParaRPr lang="en-US" sz="2000" dirty="0">
              <a:solidFill>
                <a:srgbClr val="FFFFFF"/>
              </a:solidFill>
            </a:endParaRPr>
          </a:p>
        </p:txBody>
      </p:sp>
      <p:sp>
        <p:nvSpPr>
          <p:cNvPr id="17" name="Rectangle 16"/>
          <p:cNvSpPr/>
          <p:nvPr/>
        </p:nvSpPr>
        <p:spPr>
          <a:xfrm>
            <a:off x="2786804" y="3064111"/>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8" name="Rectangle 17"/>
          <p:cNvSpPr/>
          <p:nvPr/>
        </p:nvSpPr>
        <p:spPr>
          <a:xfrm>
            <a:off x="2786804" y="381157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9" name="Straight Arrow Connector 18"/>
          <p:cNvCxnSpPr>
            <a:endCxn id="17" idx="1"/>
          </p:cNvCxnSpPr>
          <p:nvPr/>
        </p:nvCxnSpPr>
        <p:spPr>
          <a:xfrm>
            <a:off x="2023046" y="3312794"/>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01" y="2984186"/>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2" name="TextBox 21"/>
          <p:cNvSpPr txBox="1"/>
          <p:nvPr/>
        </p:nvSpPr>
        <p:spPr>
          <a:xfrm>
            <a:off x="1437529" y="381157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3" name="Straight Arrow Connector 22"/>
          <p:cNvCxnSpPr/>
          <p:nvPr/>
        </p:nvCxnSpPr>
        <p:spPr>
          <a:xfrm>
            <a:off x="2023046" y="408857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301250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9" name="Rectangle 28"/>
          <p:cNvSpPr/>
          <p:nvPr/>
        </p:nvSpPr>
        <p:spPr>
          <a:xfrm>
            <a:off x="2931748" y="295148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0" name="Rectangle 29"/>
          <p:cNvSpPr/>
          <p:nvPr/>
        </p:nvSpPr>
        <p:spPr>
          <a:xfrm>
            <a:off x="3057505" y="2815429"/>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1" name="Rectangle 30"/>
          <p:cNvSpPr/>
          <p:nvPr/>
        </p:nvSpPr>
        <p:spPr>
          <a:xfrm>
            <a:off x="6553731" y="3728667"/>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2" name="TextBox 31"/>
          <p:cNvSpPr txBox="1"/>
          <p:nvPr/>
        </p:nvSpPr>
        <p:spPr>
          <a:xfrm>
            <a:off x="5204456" y="3728667"/>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3" name="Straight Arrow Connector 32"/>
          <p:cNvCxnSpPr/>
          <p:nvPr/>
        </p:nvCxnSpPr>
        <p:spPr>
          <a:xfrm>
            <a:off x="5789973" y="400566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3632384"/>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8" name="Rectangle 37"/>
          <p:cNvSpPr/>
          <p:nvPr/>
        </p:nvSpPr>
        <p:spPr>
          <a:xfrm>
            <a:off x="6858531" y="35083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9" name="Rectangle 38"/>
          <p:cNvSpPr/>
          <p:nvPr/>
        </p:nvSpPr>
        <p:spPr>
          <a:xfrm>
            <a:off x="6948765" y="33837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Tree>
    <p:extLst>
      <p:ext uri="{BB962C8B-B14F-4D97-AF65-F5344CB8AC3E}">
        <p14:creationId xmlns:p14="http://schemas.microsoft.com/office/powerpoint/2010/main" val="3392749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407953"/>
            <a:ext cx="9086449"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1667608"/>
            <a:ext cx="4933508" cy="3082925"/>
          </a:xfrm>
          <a:prstGeom prst="rect">
            <a:avLst/>
          </a:prstGeom>
        </p:spPr>
        <p:txBody>
          <a:bodyPr vert="horz" lIns="91440" tIns="45720" rIns="91440" bIns="45720" rtlCol="0">
            <a:normAutofit fontScale="70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endParaRPr lang="en-US" sz="2000" dirty="0" smtClean="0">
              <a:solidFill>
                <a:srgbClr val="FFFFFF"/>
              </a:solidFill>
            </a:endParaRPr>
          </a:p>
          <a:p>
            <a:pPr marL="342900" lvl="1" indent="-342900">
              <a:buClr>
                <a:schemeClr val="bg2"/>
              </a:buClr>
              <a:buFont typeface="Arial"/>
              <a:buChar char="•"/>
            </a:pPr>
            <a:r>
              <a:rPr lang="en-US" sz="2000" dirty="0" smtClean="0">
                <a:solidFill>
                  <a:srgbClr val="FFFFFF"/>
                </a:solidFill>
              </a:rPr>
              <a:t>Migrate Once</a:t>
            </a:r>
          </a:p>
          <a:p>
            <a:pPr marL="742950" lvl="2" indent="-342900">
              <a:buClr>
                <a:schemeClr val="bg2"/>
              </a:buClr>
            </a:pPr>
            <a:r>
              <a:rPr lang="en-US" sz="1600" dirty="0" smtClean="0">
                <a:solidFill>
                  <a:srgbClr val="FFFFFF"/>
                </a:solidFill>
              </a:rPr>
              <a:t>Service </a:t>
            </a:r>
            <a:r>
              <a:rPr lang="en-US" sz="1600" dirty="0">
                <a:solidFill>
                  <a:srgbClr val="FFFFFF"/>
                </a:solidFill>
              </a:rPr>
              <a:t>instance credentials can be obtained using </a:t>
            </a:r>
            <a:r>
              <a:rPr lang="en-US" sz="1600" b="1" i="1" dirty="0" err="1">
                <a:solidFill>
                  <a:srgbClr val="FFFFFF"/>
                </a:solidFill>
              </a:rPr>
              <a:t>cf</a:t>
            </a:r>
            <a:r>
              <a:rPr lang="en-US" sz="1600" b="1" i="1" dirty="0">
                <a:solidFill>
                  <a:srgbClr val="FFFFFF"/>
                </a:solidFill>
              </a:rPr>
              <a:t> </a:t>
            </a:r>
            <a:r>
              <a:rPr lang="en-US" sz="1600" b="1" i="1" dirty="0" err="1" smtClean="0">
                <a:solidFill>
                  <a:srgbClr val="FFFFFF"/>
                </a:solidFill>
              </a:rPr>
              <a:t>env</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Occasionally</a:t>
            </a:r>
          </a:p>
          <a:p>
            <a:pPr marL="1085850" lvl="1" indent="-342900">
              <a:buClr>
                <a:schemeClr val="bg2"/>
              </a:buClr>
              <a:buFont typeface="Arial"/>
              <a:buChar char="•"/>
            </a:pPr>
            <a:r>
              <a:rPr lang="en-US" sz="2000" dirty="0" smtClean="0">
                <a:solidFill>
                  <a:srgbClr val="FFFFFF"/>
                </a:solidFill>
              </a:rPr>
              <a:t>Create a schema migration </a:t>
            </a:r>
            <a:r>
              <a:rPr lang="en-US" sz="2000" dirty="0" err="1" smtClean="0">
                <a:solidFill>
                  <a:srgbClr val="FFFFFF"/>
                </a:solidFill>
              </a:rPr>
              <a:t>cmd</a:t>
            </a:r>
            <a:r>
              <a:rPr lang="en-US" sz="2000" dirty="0" smtClean="0">
                <a:solidFill>
                  <a:srgbClr val="FFFFFF"/>
                </a:solidFill>
              </a:rPr>
              <a:t> or script</a:t>
            </a:r>
          </a:p>
          <a:p>
            <a:pPr marL="1085850" lvl="1" indent="-342900">
              <a:buClr>
                <a:schemeClr val="bg2"/>
              </a:buClr>
              <a:buFont typeface="Arial"/>
              <a:buChar char="•"/>
            </a:pPr>
            <a:r>
              <a:rPr lang="en-US" sz="2000" dirty="0" smtClean="0">
                <a:solidFill>
                  <a:srgbClr val="FFFFFF"/>
                </a:solidFill>
              </a:rPr>
              <a:t>Run it when deploying a single instance of the app</a:t>
            </a:r>
          </a:p>
          <a:p>
            <a:pPr marL="1085850" lvl="1" indent="-342900">
              <a:buClr>
                <a:schemeClr val="bg2"/>
              </a:buClr>
              <a:buFont typeface="Arial"/>
              <a:buChar char="•"/>
            </a:pPr>
            <a:r>
              <a:rPr lang="en-US" sz="2000" dirty="0" smtClean="0">
                <a:solidFill>
                  <a:srgbClr val="FFFFFF"/>
                </a:solidFill>
              </a:rPr>
              <a:t>Redeploy the app with the original </a:t>
            </a:r>
            <a:r>
              <a:rPr lang="en-US" sz="2000" dirty="0" err="1" smtClean="0">
                <a:solidFill>
                  <a:srgbClr val="FFFFFF"/>
                </a:solidFill>
              </a:rPr>
              <a:t>cmd</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Often</a:t>
            </a:r>
          </a:p>
          <a:p>
            <a:pPr marL="1085850" lvl="1" indent="-342900">
              <a:buClr>
                <a:schemeClr val="bg2"/>
              </a:buClr>
              <a:buFont typeface="Arial"/>
              <a:buChar char="•"/>
            </a:pPr>
            <a:r>
              <a:rPr lang="en-US" sz="2000" dirty="0" smtClean="0">
                <a:solidFill>
                  <a:srgbClr val="FFFFFF"/>
                </a:solidFill>
              </a:rPr>
              <a:t>Uses idempotent script to partially automate migrations. The script runs on the first application instance only</a:t>
            </a:r>
          </a:p>
          <a:p>
            <a:pPr marL="1085850" lvl="1" indent="-342900">
              <a:buClr>
                <a:schemeClr val="bg2"/>
              </a:buClr>
              <a:buFont typeface="Arial"/>
              <a:buChar char="•"/>
            </a:pPr>
            <a:endParaRPr lang="en-US" sz="2000" dirty="0" smtClean="0"/>
          </a:p>
          <a:p>
            <a:pPr marL="1085850" lvl="1" indent="-342900">
              <a:buClr>
                <a:schemeClr val="bg2"/>
              </a:buClr>
              <a:buFont typeface="Arial"/>
              <a:buChar char="•"/>
            </a:pPr>
            <a:endParaRPr lang="en-US" sz="2000" b="1" dirty="0" smtClean="0"/>
          </a:p>
        </p:txBody>
      </p:sp>
      <p:pic>
        <p:nvPicPr>
          <p:cNvPr id="3" name="Picture 2"/>
          <p:cNvPicPr>
            <a:picLocks noChangeAspect="1"/>
          </p:cNvPicPr>
          <p:nvPr/>
        </p:nvPicPr>
        <p:blipFill>
          <a:blip r:embed="rId3"/>
          <a:stretch>
            <a:fillRect/>
          </a:stretch>
        </p:blipFill>
        <p:spPr>
          <a:xfrm>
            <a:off x="5738368" y="1779075"/>
            <a:ext cx="3157209" cy="1524844"/>
          </a:xfrm>
          <a:prstGeom prst="rect">
            <a:avLst/>
          </a:prstGeom>
        </p:spPr>
      </p:pic>
    </p:spTree>
    <p:extLst>
      <p:ext uri="{BB962C8B-B14F-4D97-AF65-F5344CB8AC3E}">
        <p14:creationId xmlns:p14="http://schemas.microsoft.com/office/powerpoint/2010/main" val="16955940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02" y="1040309"/>
            <a:ext cx="7331273" cy="842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schemeClr val="bg1"/>
                </a:solidFill>
                <a:latin typeface="Arial" charset="0"/>
                <a:cs typeface="Arial" charset="0"/>
              </a:rPr>
              <a:t>Buildpacks</a:t>
            </a:r>
            <a:r>
              <a:rPr lang="en-US" sz="1800" dirty="0" smtClean="0">
                <a:solidFill>
                  <a:schemeClr val="bg1"/>
                </a:solidFill>
                <a:latin typeface="Arial" charset="0"/>
                <a:cs typeface="Arial" charset="0"/>
              </a:rPr>
              <a:t> are responsible for preparing the machine image for an application</a:t>
            </a:r>
            <a:endParaRPr lang="en-US" sz="1800" dirty="0">
              <a:solidFill>
                <a:schemeClr val="bg1"/>
              </a:solidFill>
              <a:latin typeface="Arial" charset="0"/>
              <a:cs typeface="Arial" charset="0"/>
            </a:endParaRPr>
          </a:p>
        </p:txBody>
      </p:sp>
      <p:sp>
        <p:nvSpPr>
          <p:cNvPr id="20" name="AutoShape 1"/>
          <p:cNvSpPr>
            <a:spLocks/>
          </p:cNvSpPr>
          <p:nvPr/>
        </p:nvSpPr>
        <p:spPr bwMode="auto">
          <a:xfrm>
            <a:off x="2315468" y="2401193"/>
            <a:ext cx="221456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2" name="AutoShape 2"/>
          <p:cNvSpPr>
            <a:spLocks/>
          </p:cNvSpPr>
          <p:nvPr/>
        </p:nvSpPr>
        <p:spPr bwMode="auto">
          <a:xfrm>
            <a:off x="2344043" y="2958406"/>
            <a:ext cx="4514850"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3" name="AutoShape 3"/>
          <p:cNvSpPr>
            <a:spLocks/>
          </p:cNvSpPr>
          <p:nvPr/>
        </p:nvSpPr>
        <p:spPr bwMode="auto">
          <a:xfrm>
            <a:off x="2344043" y="3544193"/>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4" name="AutoShape 4"/>
          <p:cNvSpPr>
            <a:spLocks/>
          </p:cNvSpPr>
          <p:nvPr/>
        </p:nvSpPr>
        <p:spPr bwMode="auto">
          <a:xfrm>
            <a:off x="2344043" y="1843981"/>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5" name="Rectangle 11"/>
          <p:cNvSpPr>
            <a:spLocks/>
          </p:cNvSpPr>
          <p:nvPr/>
        </p:nvSpPr>
        <p:spPr bwMode="auto">
          <a:xfrm>
            <a:off x="4015681" y="1929706"/>
            <a:ext cx="1142107"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Application</a:t>
            </a:r>
          </a:p>
        </p:txBody>
      </p:sp>
      <p:sp>
        <p:nvSpPr>
          <p:cNvPr id="26" name="Rectangle 12"/>
          <p:cNvSpPr>
            <a:spLocks/>
          </p:cNvSpPr>
          <p:nvPr/>
        </p:nvSpPr>
        <p:spPr bwMode="auto">
          <a:xfrm>
            <a:off x="2901256" y="2486919"/>
            <a:ext cx="1001018"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Container</a:t>
            </a:r>
          </a:p>
        </p:txBody>
      </p:sp>
      <p:sp>
        <p:nvSpPr>
          <p:cNvPr id="27" name="Rectangle 13"/>
          <p:cNvSpPr>
            <a:spLocks/>
          </p:cNvSpPr>
          <p:nvPr/>
        </p:nvSpPr>
        <p:spPr bwMode="auto">
          <a:xfrm>
            <a:off x="4151412" y="3051275"/>
            <a:ext cx="859929"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Runtime</a:t>
            </a:r>
          </a:p>
        </p:txBody>
      </p:sp>
      <p:sp>
        <p:nvSpPr>
          <p:cNvPr id="28" name="Rectangle 14"/>
          <p:cNvSpPr>
            <a:spLocks/>
          </p:cNvSpPr>
          <p:nvPr/>
        </p:nvSpPr>
        <p:spPr bwMode="auto">
          <a:xfrm>
            <a:off x="3658494" y="3622775"/>
            <a:ext cx="1847552"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Operating System</a:t>
            </a:r>
          </a:p>
        </p:txBody>
      </p:sp>
      <p:sp>
        <p:nvSpPr>
          <p:cNvPr id="29" name="AutoShape 15"/>
          <p:cNvSpPr>
            <a:spLocks/>
          </p:cNvSpPr>
          <p:nvPr/>
        </p:nvSpPr>
        <p:spPr bwMode="auto">
          <a:xfrm>
            <a:off x="4608612" y="2401193"/>
            <a:ext cx="227171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30" name="Rectangle 16"/>
          <p:cNvSpPr>
            <a:spLocks/>
          </p:cNvSpPr>
          <p:nvPr/>
        </p:nvSpPr>
        <p:spPr bwMode="auto">
          <a:xfrm>
            <a:off x="5280125" y="2501206"/>
            <a:ext cx="885825"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Libraries</a:t>
            </a:r>
          </a:p>
        </p:txBody>
      </p:sp>
      <p:sp>
        <p:nvSpPr>
          <p:cNvPr id="31" name="Rectangle 17"/>
          <p:cNvSpPr>
            <a:spLocks/>
          </p:cNvSpPr>
          <p:nvPr/>
        </p:nvSpPr>
        <p:spPr bwMode="auto">
          <a:xfrm>
            <a:off x="772418" y="3036987"/>
            <a:ext cx="1164431" cy="314325"/>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latin typeface="Arial" charset="0"/>
                <a:ea typeface="ＭＳ Ｐゴシック" charset="0"/>
                <a:cs typeface="Arial" charset="0"/>
                <a:sym typeface="Arial" charset="0"/>
              </a:rPr>
              <a:t>DEA</a:t>
            </a:r>
          </a:p>
        </p:txBody>
      </p:sp>
      <p:sp>
        <p:nvSpPr>
          <p:cNvPr id="32" name="Rectangle 18"/>
          <p:cNvSpPr>
            <a:spLocks/>
          </p:cNvSpPr>
          <p:nvPr/>
        </p:nvSpPr>
        <p:spPr bwMode="auto">
          <a:xfrm>
            <a:off x="772418" y="2472631"/>
            <a:ext cx="1164431" cy="314325"/>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latin typeface="Arial" charset="0"/>
                <a:ea typeface="ＭＳ Ｐゴシック" charset="0"/>
                <a:cs typeface="Arial" charset="0"/>
                <a:sym typeface="Arial" charset="0"/>
              </a:rPr>
              <a:t>Buildpack</a:t>
            </a:r>
            <a:endParaRPr lang="en-US" dirty="0">
              <a:latin typeface="Arial" charset="0"/>
              <a:ea typeface="ＭＳ Ｐゴシック" charset="0"/>
              <a:cs typeface="Arial" charset="0"/>
              <a:sym typeface="Arial" charset="0"/>
            </a:endParaRPr>
          </a:p>
        </p:txBody>
      </p:sp>
      <p:sp>
        <p:nvSpPr>
          <p:cNvPr id="33" name="Rectangle 19"/>
          <p:cNvSpPr>
            <a:spLocks/>
          </p:cNvSpPr>
          <p:nvPr/>
        </p:nvSpPr>
        <p:spPr bwMode="auto">
          <a:xfrm>
            <a:off x="6951762" y="1636812"/>
            <a:ext cx="531316" cy="190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56" y="2501206"/>
            <a:ext cx="744736"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3387249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107355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34" y="1480257"/>
            <a:ext cx="3417599" cy="1917599"/>
          </a:xfrm>
          <a:prstGeom prst="rect">
            <a:avLst/>
          </a:prstGeom>
          <a:noFill/>
          <a:ln>
            <a:noFill/>
          </a:ln>
        </p:spPr>
      </p:pic>
      <p:sp>
        <p:nvSpPr>
          <p:cNvPr id="1898" name="Shape 1898"/>
          <p:cNvSpPr txBox="1"/>
          <p:nvPr/>
        </p:nvSpPr>
        <p:spPr>
          <a:xfrm>
            <a:off x="86596" y="4690532"/>
            <a:ext cx="3584400" cy="246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00" b="0" i="0" u="none" strike="noStrike" cap="none">
                <a:solidFill>
                  <a:schemeClr val="lt1"/>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507345784"/>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43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102649"/>
            <a:ext cx="7899672"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773201" y="2773861"/>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6826090" y="4001913"/>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969822" y="2196018"/>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969822" y="2186095"/>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422145" y="1278462"/>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485651"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597249" y="1278462"/>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660754"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355077" y="1722188"/>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46" y="2713884"/>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486248" y="2821974"/>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678507" y="325348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678507" y="360834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678507" y="396319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764169" y="2732834"/>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5030347" y="2732834"/>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379647" y="2732834"/>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934563" y="3158022"/>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934562" y="3158021"/>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843506" y="2916933"/>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843506" y="2913336"/>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310104" y="2732834"/>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897102" y="3592372"/>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23387" y="3484216"/>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558288" y="3484216"/>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346724" y="1722187"/>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107048"/>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567173" y="14195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8769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00" y="1108074"/>
            <a:ext cx="4132239" cy="3082925"/>
          </a:xfrm>
        </p:spPr>
        <p:txBody>
          <a:bodyPr>
            <a:normAutofit fontScale="85000"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5029200"/>
            <a:ext cx="125412" cy="114300"/>
          </a:xfrm>
          <a:prstGeom prst="rect">
            <a:avLst/>
          </a:prstGeom>
        </p:spPr>
        <p:txBody>
          <a:bodyPr/>
          <a:lstStyle/>
          <a:p>
            <a:fld id="{812240AA-CE29-6649-9534-ED4A668B7181}" type="slidenum">
              <a:rPr lang="en-US"/>
              <a:pPr/>
              <a:t>8</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4684713"/>
            <a:ext cx="9001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5018088"/>
            <a:ext cx="2286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1" y="1108074"/>
            <a:ext cx="4384147" cy="2493338"/>
          </a:xfrm>
          <a:prstGeom prst="rect">
            <a:avLst/>
          </a:prstGeom>
        </p:spPr>
      </p:pic>
    </p:spTree>
    <p:extLst>
      <p:ext uri="{BB962C8B-B14F-4D97-AF65-F5344CB8AC3E}">
        <p14:creationId xmlns:p14="http://schemas.microsoft.com/office/powerpoint/2010/main" val="216690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Brain</a:t>
            </a:r>
            <a:endParaRPr lang="en-US" sz="1200" b="1" dirty="0">
              <a:solidFill>
                <a:schemeClr val="bg1"/>
              </a:solidFill>
              <a:latin typeface="+mn-lt"/>
              <a:ea typeface="+mn-ea"/>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15668" y="3992811"/>
            <a:ext cx="1026170"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Tree>
    <p:extLst>
      <p:ext uri="{BB962C8B-B14F-4D97-AF65-F5344CB8AC3E}">
        <p14:creationId xmlns:p14="http://schemas.microsoft.com/office/powerpoint/2010/main" val="215672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10985</TotalTime>
  <Words>3691</Words>
  <Application>Microsoft Macintosh PowerPoint</Application>
  <PresentationFormat>On-screen Show (16:9)</PresentationFormat>
  <Paragraphs>623</Paragraphs>
  <Slides>57</Slides>
  <Notes>49</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Agenda / Laundry List (What’s interesting?)</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What is a Service?</vt:lpstr>
      <vt:lpstr>Two Types of Services</vt:lpstr>
      <vt:lpstr>Managed Services</vt:lpstr>
      <vt:lpstr>User Provided Service Instances</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347</cp:revision>
  <dcterms:created xsi:type="dcterms:W3CDTF">2010-04-12T23:12:02Z</dcterms:created>
  <dcterms:modified xsi:type="dcterms:W3CDTF">2016-02-01T18:37:37Z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